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4" r:id="rId3"/>
    <p:sldId id="258" r:id="rId4"/>
    <p:sldId id="275" r:id="rId5"/>
    <p:sldId id="321" r:id="rId6"/>
    <p:sldId id="259" r:id="rId7"/>
    <p:sldId id="297" r:id="rId8"/>
    <p:sldId id="298" r:id="rId9"/>
    <p:sldId id="302" r:id="rId10"/>
    <p:sldId id="307" r:id="rId11"/>
    <p:sldId id="308" r:id="rId12"/>
    <p:sldId id="303" r:id="rId13"/>
    <p:sldId id="304" r:id="rId14"/>
    <p:sldId id="309" r:id="rId15"/>
    <p:sldId id="310" r:id="rId16"/>
    <p:sldId id="306" r:id="rId17"/>
    <p:sldId id="312" r:id="rId18"/>
    <p:sldId id="311" r:id="rId19"/>
    <p:sldId id="322" r:id="rId20"/>
    <p:sldId id="295" r:id="rId21"/>
    <p:sldId id="301" r:id="rId22"/>
    <p:sldId id="299" r:id="rId23"/>
    <p:sldId id="319" r:id="rId24"/>
    <p:sldId id="323" r:id="rId25"/>
    <p:sldId id="324" r:id="rId26"/>
    <p:sldId id="327" r:id="rId27"/>
    <p:sldId id="328" r:id="rId28"/>
    <p:sldId id="329" r:id="rId29"/>
    <p:sldId id="325" r:id="rId30"/>
    <p:sldId id="326" r:id="rId31"/>
    <p:sldId id="320" r:id="rId32"/>
    <p:sldId id="296" r:id="rId33"/>
    <p:sldId id="305" r:id="rId34"/>
    <p:sldId id="300" r:id="rId35"/>
    <p:sldId id="313" r:id="rId36"/>
    <p:sldId id="314" r:id="rId37"/>
    <p:sldId id="331" r:id="rId38"/>
    <p:sldId id="315" r:id="rId39"/>
    <p:sldId id="316" r:id="rId40"/>
    <p:sldId id="333" r:id="rId41"/>
    <p:sldId id="317" r:id="rId42"/>
    <p:sldId id="318" r:id="rId43"/>
    <p:sldId id="332" r:id="rId44"/>
    <p:sldId id="33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49"/>
    <p:restoredTop sz="94340"/>
  </p:normalViewPr>
  <p:slideViewPr>
    <p:cSldViewPr snapToGrid="0">
      <p:cViewPr varScale="1">
        <p:scale>
          <a:sx n="169" d="100"/>
          <a:sy n="169" d="100"/>
        </p:scale>
        <p:origin x="22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7BD6-F903-C642-8498-ACC167D227EE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3E32-1C2D-804E-8845-237FD50E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1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3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0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0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51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28B0-64D5-3DFA-53A8-D779ACCF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926C-8B5C-F6E1-B78C-44A72F78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B835-8AFC-D990-239C-E76E519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F647-5427-D4F8-3144-BE4C3F39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FB6-6B97-E095-0B21-1D6675F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4F3C-DB4C-DA5A-2BEC-8E3BC847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4D565-8F69-F2EB-7B67-569C1139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D1-7C43-DB49-CD1F-3208EC7D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4518-9660-671E-3E63-6E0EC002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D4D8-BE0A-63B7-BAE3-61079CB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6A281-D4CE-D5B7-396A-2148D9597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9BEFF-F16C-303B-7E09-0DE6D038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C260-4C4D-753A-AC5B-71DB669D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058D-A311-B0BD-ED5E-59E9879A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2097-3EA6-7540-8B91-77F6B390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AFA-7A1A-2A34-2186-424C6BD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EA3E-9D9A-344E-B4E7-8B021D3B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C771-2B39-500A-3B33-A53F392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14B2-9010-D5E1-EB70-0126E5F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CE0-8DFB-CC0D-2BB0-2BD73CC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D337-16B7-C4DF-4B86-8C06EC7D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0C8FC-53B3-EF84-706E-C83D8D67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0E2D-F287-6259-6F46-D760713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1DB-8CD4-551C-B309-E7D39229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E4F3-B7B7-ED4D-59B8-5733789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D455-0280-8015-3A85-D0A1E21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1A8B-D556-2DA9-63B7-A0BB096D8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1334-6BC7-E7FC-B080-1989A34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7B6A-2A31-9873-FB03-6B67322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53821-993D-123B-1550-DA5CAB94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956B-A46D-CF16-4190-94D0B9BF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3518-A625-CA78-52D9-E21AD49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79BEC-13B0-C66B-73D2-72B3D2B0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39F4-5084-B4EE-A053-2BD64E6B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3AD0-96BD-529E-C8D5-64C8D943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C7492-37DC-8AD9-30C9-0557FEE53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E5F15-E89A-58F8-18A0-9F21F63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5C9B4-3F31-01F6-036A-1B24876B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0F80-5F4B-354F-4822-79A2AE85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835F-89F0-3F70-EA67-21C9677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385B4-9DB8-AD72-B6A8-64F36312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2E43-C9C4-CD92-F452-A7306ABB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F2F19-04B7-F1B9-20A6-98D62E16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2BC8-76EA-80B8-8B35-C2436394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0C774-578D-D519-3FD6-6903FD0B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53D6-2297-9F15-C974-04CBE4AD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DD8-1C86-5F03-C6B5-5372A2F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6E1E-9684-6ED6-A878-5B6B78FC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1E4E-47EA-4789-E54C-8B7D5442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70C7-3237-5BFD-A94D-203FD57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034E-E984-0759-2EBC-C58B117A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A3FE-AFF3-9DD4-BCCF-0146866C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1DC3-3853-D1C9-3425-E96FCF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754A9-0975-06EF-D683-72DF83BC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52F1-56FD-C36B-FD88-81C59E5AD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A307D-F4E3-B1FF-9038-5F187456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6C3C-A3E1-D483-3C67-2C8260A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9099-4362-026E-3DBC-A24E9533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85B-4E26-FDA9-8A76-F62AC09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3FF-C4D8-1A52-BA82-B873EBB3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BB6-BF2D-4296-C4EE-5D4BEF5E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D8A0-1DF0-1D45-A9AC-FA09A2A20E15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A1B-BF9C-8FF0-C935-83A65C74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02F-6D91-E233-A8FE-DE461C1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470-F860-345E-16E0-5385977F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Undersmoothed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HAL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</a:t>
            </a:r>
            <a:r>
              <a:rPr lang="en-US" b="0" i="0" dirty="0">
                <a:effectLst/>
                <a:latin typeface="Arial" panose="020B0604020202020204" pitchFamily="34" charset="0"/>
              </a:rPr>
              <a:t>based plugin estimator for direct/indirect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9611-2391-54E7-878B-BDDC4C7B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 and test </a:t>
            </a:r>
            <a:r>
              <a:rPr lang="en-US" dirty="0" err="1"/>
              <a:t>undersmoothed</a:t>
            </a:r>
            <a:r>
              <a:rPr lang="en-US" dirty="0"/>
              <a:t> HAL-based plugin estimator for direct/indirect effects, or other more complex parameters. </a:t>
            </a:r>
          </a:p>
          <a:p>
            <a:endParaRPr lang="en-US" altLang="zh-CN" dirty="0"/>
          </a:p>
          <a:p>
            <a:r>
              <a:rPr lang="en-US" altLang="zh-CN" dirty="0"/>
              <a:t>Seraphina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2" y="46724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500, z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16A5B-6534-F65A-EFB1-3FD27C74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76" y="836581"/>
            <a:ext cx="5295124" cy="6021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668D7-41FF-A8B9-DDBC-E3AFC9132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26" y="836581"/>
            <a:ext cx="5250460" cy="60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4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1" y="467249"/>
            <a:ext cx="16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1000, z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858E9-4CD3-C073-2974-4097F25F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1" y="836581"/>
            <a:ext cx="5341280" cy="6021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F042C-5DD4-36C0-65FD-D5CFD7961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704" y="786339"/>
            <a:ext cx="5390191" cy="60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200, z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70AB9-66E1-F96F-394C-DB044F50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1" y="798844"/>
            <a:ext cx="5455189" cy="6059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9C876-33AC-CF45-0328-4B41699B9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1"/>
          <a:stretch/>
        </p:blipFill>
        <p:spPr>
          <a:xfrm>
            <a:off x="6468597" y="944546"/>
            <a:ext cx="5466084" cy="5913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</p:spTree>
    <p:extLst>
      <p:ext uri="{BB962C8B-B14F-4D97-AF65-F5344CB8AC3E}">
        <p14:creationId xmlns:p14="http://schemas.microsoft.com/office/powerpoint/2010/main" val="325841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B4013-278A-351E-7332-9625B5CA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35" y="918306"/>
            <a:ext cx="4471227" cy="5863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02118-4CE3-7FBC-F9BA-13F6CEF9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75" y="918305"/>
            <a:ext cx="4509344" cy="58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9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FCA49-0689-572D-59B4-D24432E4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32" y="781815"/>
            <a:ext cx="4623425" cy="6076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E8F45-6558-40D5-5268-D48315CCD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28" y="750648"/>
            <a:ext cx="4623425" cy="61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5" y="379270"/>
            <a:ext cx="172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A2A0B-9170-C760-8875-5E6E9FDA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15" y="786338"/>
            <a:ext cx="4550991" cy="6071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3FB8E-55D4-16AA-D61A-9C4E1A6A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96" y="797279"/>
            <a:ext cx="4550991" cy="60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06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n=200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9907E-919E-1F94-8E7C-99D3CF8E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5" y="1104647"/>
            <a:ext cx="3843835" cy="3658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45B384-6226-7F85-03EF-37FAC0A3F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1" y="1104646"/>
            <a:ext cx="3898332" cy="3762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D7A418-EBA1-E759-D924-6106203D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364" y="1104646"/>
            <a:ext cx="4091442" cy="38733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0.25055</a:t>
            </a:r>
          </a:p>
        </p:txBody>
      </p:sp>
    </p:spTree>
    <p:extLst>
      <p:ext uri="{BB962C8B-B14F-4D97-AF65-F5344CB8AC3E}">
        <p14:creationId xmlns:p14="http://schemas.microsoft.com/office/powerpoint/2010/main" val="327139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n=500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44613-9E6A-FB2E-4CA2-AD5FD2CF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4" y="1104647"/>
            <a:ext cx="3893641" cy="3778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4E2F8-D3AA-B9B2-9A61-E6BB739D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274" y="1104647"/>
            <a:ext cx="3978321" cy="3879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ECD03F-1243-8B9C-064A-E05FBBC0F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691" y="1104647"/>
            <a:ext cx="3978322" cy="3940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81E5BC-6EBD-9B9D-E794-917362C0FFD7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0.257085</a:t>
            </a:r>
          </a:p>
        </p:txBody>
      </p:sp>
    </p:spTree>
    <p:extLst>
      <p:ext uri="{BB962C8B-B14F-4D97-AF65-F5344CB8AC3E}">
        <p14:creationId xmlns:p14="http://schemas.microsoft.com/office/powerpoint/2010/main" val="289467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F60E1-D766-DE4A-C70C-5F5C827C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47"/>
            <a:ext cx="4087370" cy="3968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892E4-071A-75C7-9D01-CFA093B8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22" y="1110467"/>
            <a:ext cx="4146370" cy="3962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2627A-33DF-FEFC-1EC7-03EA7419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632" y="1104647"/>
            <a:ext cx="4044387" cy="3962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805A91-5025-DB22-7255-A2C7B12B030C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0.24706</a:t>
            </a:r>
          </a:p>
        </p:txBody>
      </p:sp>
    </p:spTree>
    <p:extLst>
      <p:ext uri="{BB962C8B-B14F-4D97-AF65-F5344CB8AC3E}">
        <p14:creationId xmlns:p14="http://schemas.microsoft.com/office/powerpoint/2010/main" val="270477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32E6-020F-29DA-7BAA-A54B7F28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C654-1D38-5CB6-BE80-286D2D2DA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82FD-87DD-D66C-6A2A-69208538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EC1-E868-A942-957D-8C213125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initial lambda </a:t>
            </a:r>
          </a:p>
          <a:p>
            <a:pPr lvl="1"/>
            <a:r>
              <a:rPr lang="en-US" dirty="0"/>
              <a:t>from a HAL fit with </a:t>
            </a:r>
            <a:r>
              <a:rPr lang="en-US" dirty="0" err="1"/>
              <a:t>smoothness_orders</a:t>
            </a:r>
            <a:r>
              <a:rPr lang="en-US" dirty="0"/>
              <a:t> = 0</a:t>
            </a:r>
          </a:p>
          <a:p>
            <a:r>
              <a:rPr lang="en-US" altLang="zh-CN" dirty="0"/>
              <a:t>Getting the </a:t>
            </a:r>
            <a:r>
              <a:rPr lang="en-US" altLang="zh-CN" dirty="0" err="1"/>
              <a:t>undersmoothed</a:t>
            </a:r>
            <a:r>
              <a:rPr lang="en-US" altLang="zh-CN" dirty="0"/>
              <a:t> lambda:</a:t>
            </a:r>
          </a:p>
          <a:p>
            <a:pPr lvl="1"/>
            <a:r>
              <a:rPr lang="en-US" altLang="zh-CN" dirty="0"/>
              <a:t>Generate a panel of lambdas </a:t>
            </a:r>
          </a:p>
          <a:p>
            <a:pPr lvl="2"/>
            <a:r>
              <a:rPr lang="en-US" dirty="0"/>
              <a:t>initial lambda * seq(from=0, to=-3, length=20)</a:t>
            </a:r>
          </a:p>
          <a:p>
            <a:pPr lvl="1"/>
            <a:r>
              <a:rPr lang="en-US" dirty="0"/>
              <a:t>Pick the first lambda that satisfies the criteria: </a:t>
            </a:r>
          </a:p>
          <a:p>
            <a:pPr lvl="2"/>
            <a:r>
              <a:rPr lang="en-US" dirty="0"/>
              <a:t>Max score &lt;= 1/(sqrt(n) * log(n))</a:t>
            </a:r>
          </a:p>
          <a:p>
            <a:pPr lvl="2"/>
            <a:r>
              <a:rPr lang="en-US" dirty="0"/>
              <a:t>Where max score = max(|E[(Y – </a:t>
            </a:r>
            <a:r>
              <a:rPr lang="en-US" dirty="0" err="1"/>
              <a:t>Y_hat</a:t>
            </a:r>
            <a:r>
              <a:rPr lang="en-US" dirty="0"/>
              <a:t>)(H/</a:t>
            </a:r>
            <a:r>
              <a:rPr lang="en-US" dirty="0" err="1"/>
              <a:t>sigma_n</a:t>
            </a:r>
            <a:r>
              <a:rPr lang="en-US" dirty="0"/>
              <a:t>)]|)</a:t>
            </a:r>
          </a:p>
        </p:txBody>
      </p:sp>
    </p:spTree>
    <p:extLst>
      <p:ext uri="{BB962C8B-B14F-4D97-AF65-F5344CB8AC3E}">
        <p14:creationId xmlns:p14="http://schemas.microsoft.com/office/powerpoint/2010/main" val="4110971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51381C-0BE7-0F92-6C23-FEAB2939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3496"/>
            <a:ext cx="10075857" cy="466561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ABB0E6-226C-20B3-EE26-2B3952BB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89" y="519324"/>
            <a:ext cx="4274614" cy="29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1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4FD3E6-89A7-0AB0-B7AC-E927AE65D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5524" y="1825625"/>
            <a:ext cx="6020951" cy="4351338"/>
          </a:xfrm>
        </p:spPr>
      </p:pic>
    </p:spTree>
    <p:extLst>
      <p:ext uri="{BB962C8B-B14F-4D97-AF65-F5344CB8AC3E}">
        <p14:creationId xmlns:p14="http://schemas.microsoft.com/office/powerpoint/2010/main" val="33057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0" y="4622241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87920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C706A-00C0-732C-B553-EC1C2F56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96" y="938403"/>
            <a:ext cx="3316326" cy="2176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ACF3A-EDD7-8821-5068-D9498F53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93" y="3683838"/>
            <a:ext cx="3412475" cy="2235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EC9C6-5C4D-2217-87DF-B73ABB3C6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968" y="892622"/>
            <a:ext cx="3412475" cy="2268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10F14-2067-934E-E1F8-B616FADF3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44" y="3697230"/>
            <a:ext cx="3474522" cy="2268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25FB99-DF56-ED02-7F69-3BF17961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009" y="830328"/>
            <a:ext cx="3489218" cy="23529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929B37-3A29-E167-3E69-F5B644C2C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443" y="3613557"/>
            <a:ext cx="3568784" cy="23763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0E4D71-9BF0-5CDE-3512-51734784978E}"/>
              </a:ext>
            </a:extLst>
          </p:cNvPr>
          <p:cNvSpPr txBox="1"/>
          <p:nvPr/>
        </p:nvSpPr>
        <p:spPr>
          <a:xfrm>
            <a:off x="9879205" y="6280220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0.48329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98F84F-99B5-BE74-620F-BB8CD041500D}"/>
              </a:ext>
            </a:extLst>
          </p:cNvPr>
          <p:cNvSpPr txBox="1"/>
          <p:nvPr/>
        </p:nvSpPr>
        <p:spPr>
          <a:xfrm>
            <a:off x="6232490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0.16237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FD5C0-C6D1-C0A6-B498-1726C5ABEEF9}"/>
              </a:ext>
            </a:extLst>
          </p:cNvPr>
          <p:cNvSpPr txBox="1"/>
          <p:nvPr/>
        </p:nvSpPr>
        <p:spPr>
          <a:xfrm>
            <a:off x="2754763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0.23357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A4FAEF-EAD3-D4E0-7E92-D0BDAC72DBFE}"/>
              </a:ext>
            </a:extLst>
          </p:cNvPr>
          <p:cNvSpPr txBox="1"/>
          <p:nvPr/>
        </p:nvSpPr>
        <p:spPr>
          <a:xfrm>
            <a:off x="42651" y="6119499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Undersmoothing lambda scaler</a:t>
            </a:r>
          </a:p>
        </p:txBody>
      </p:sp>
    </p:spTree>
    <p:extLst>
      <p:ext uri="{BB962C8B-B14F-4D97-AF65-F5344CB8AC3E}">
        <p14:creationId xmlns:p14="http://schemas.microsoft.com/office/powerpoint/2010/main" val="25046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2" y="46724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200, z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553C-0776-BD5B-692E-28038FF9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83" y="874207"/>
            <a:ext cx="5383499" cy="598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C76D7-AB7E-E14D-779C-8908B371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56" y="836580"/>
            <a:ext cx="5214043" cy="60214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37732F-FB72-D31C-5433-0AAD60BA00B5}"/>
              </a:ext>
            </a:extLst>
          </p:cNvPr>
          <p:cNvSpPr txBox="1"/>
          <p:nvPr/>
        </p:nvSpPr>
        <p:spPr>
          <a:xfrm>
            <a:off x="10985361" y="836580"/>
            <a:ext cx="163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0.21777</a:t>
            </a:r>
          </a:p>
        </p:txBody>
      </p:sp>
    </p:spTree>
    <p:extLst>
      <p:ext uri="{BB962C8B-B14F-4D97-AF65-F5344CB8AC3E}">
        <p14:creationId xmlns:p14="http://schemas.microsoft.com/office/powerpoint/2010/main" val="3041944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2" y="46724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500, z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E811B-8627-3B0F-FD7C-47AB64D1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37" y="1004835"/>
            <a:ext cx="5204891" cy="5853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24C89-BAE8-3C97-D1DA-10C08D64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94" y="1004834"/>
            <a:ext cx="5264088" cy="58531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E107DA-6F4B-7AFB-35F6-CC39A3D88F73}"/>
              </a:ext>
            </a:extLst>
          </p:cNvPr>
          <p:cNvSpPr txBox="1"/>
          <p:nvPr/>
        </p:nvSpPr>
        <p:spPr>
          <a:xfrm>
            <a:off x="10965264" y="97917"/>
            <a:ext cx="180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0.2135</a:t>
            </a:r>
          </a:p>
        </p:txBody>
      </p:sp>
    </p:spTree>
    <p:extLst>
      <p:ext uri="{BB962C8B-B14F-4D97-AF65-F5344CB8AC3E}">
        <p14:creationId xmlns:p14="http://schemas.microsoft.com/office/powerpoint/2010/main" val="1749200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2" y="467249"/>
            <a:ext cx="179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1000, z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107DA-6F4B-7AFB-35F6-CC39A3D88F73}"/>
              </a:ext>
            </a:extLst>
          </p:cNvPr>
          <p:cNvSpPr txBox="1"/>
          <p:nvPr/>
        </p:nvSpPr>
        <p:spPr>
          <a:xfrm>
            <a:off x="10965264" y="97917"/>
            <a:ext cx="180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0.2279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E9445-1ACD-C3BC-28BE-266B1FFD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88" y="949363"/>
            <a:ext cx="5465805" cy="5908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A6408-CCA1-B983-DA8F-44F68C91D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21" y="899121"/>
            <a:ext cx="5320653" cy="59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39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F3B93-9DAD-92DD-11A2-DB7837455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77" y="876615"/>
            <a:ext cx="4754434" cy="5981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8606C-A84C-3A53-A23E-FA9D29E2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91" y="876614"/>
            <a:ext cx="4656395" cy="59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6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B7228-9828-3495-1E16-FDE3E6E6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79" y="786338"/>
            <a:ext cx="4637844" cy="6071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D035E-7CF1-E043-0740-73BFC4AD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44" y="788140"/>
            <a:ext cx="4571603" cy="60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40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5C892-120B-E29D-06B4-7B7D24AD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19" y="786339"/>
            <a:ext cx="4614462" cy="6071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144BC-5535-B202-7BD9-10A3586C3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97" y="796109"/>
            <a:ext cx="4684188" cy="60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n=200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0.21777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7FE56-6FCB-3A75-5158-6ED93D68A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184"/>
            <a:ext cx="4095178" cy="3979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89549-D992-8755-4773-9A91BE9C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94" y="998184"/>
            <a:ext cx="4124541" cy="397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DF25F-ECFF-3D35-4ED0-7EB5ED1E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479" y="1024808"/>
            <a:ext cx="4028003" cy="39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322-FABA-C5D1-D900-E4C27F06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</a:t>
            </a:r>
          </a:p>
          <a:p>
            <a:pPr lvl="1"/>
            <a:r>
              <a:rPr lang="en-US" dirty="0"/>
              <a:t>W:     baseline,                        continuous</a:t>
            </a:r>
          </a:p>
          <a:p>
            <a:pPr lvl="1"/>
            <a:r>
              <a:rPr lang="en-US" dirty="0"/>
              <a:t>A:      treatment dosage,        continuous, bounded</a:t>
            </a:r>
          </a:p>
          <a:p>
            <a:pPr lvl="1"/>
            <a:r>
              <a:rPr lang="en-US" dirty="0"/>
              <a:t>Z:       intermediate curve,     binary</a:t>
            </a:r>
          </a:p>
          <a:p>
            <a:pPr lvl="1"/>
            <a:r>
              <a:rPr lang="en-US" dirty="0"/>
              <a:t>Y:       outcome,                        binary</a:t>
            </a:r>
          </a:p>
          <a:p>
            <a:r>
              <a:rPr lang="en-US" dirty="0"/>
              <a:t>Causal target parameter:</a:t>
            </a:r>
          </a:p>
          <a:p>
            <a:pPr lvl="1"/>
            <a:r>
              <a:rPr lang="en-US" dirty="0"/>
              <a:t>Dose response curve, over grid of a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5A27F6-A71F-775A-EAA9-74320741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DFEC7DE-23FF-3679-7263-402AD191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05" y="4821306"/>
            <a:ext cx="8829767" cy="71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6408E-A9B6-5712-69A4-DFF966C42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7"/>
          <a:stretch/>
        </p:blipFill>
        <p:spPr>
          <a:xfrm>
            <a:off x="3657600" y="1825625"/>
            <a:ext cx="2863168" cy="4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31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Samples, n=500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6F34A-4BFD-A902-0FEC-FC0A21B05912}"/>
              </a:ext>
            </a:extLst>
          </p:cNvPr>
          <p:cNvSpPr txBox="1"/>
          <p:nvPr/>
        </p:nvSpPr>
        <p:spPr>
          <a:xfrm>
            <a:off x="9294724" y="5753353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0.21359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AF6DA-AE14-E796-5664-5729A49B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98" y="998184"/>
            <a:ext cx="4041632" cy="3979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46F0C-A87E-AEC9-BFE7-A32EEABF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83" y="1050051"/>
            <a:ext cx="4317795" cy="3978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3870E-F515-55C9-37AA-C5B4A583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820" y="1132474"/>
            <a:ext cx="4066180" cy="38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4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818-EC69-9509-080C-C4FD7859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AFE0-F9DE-3EA9-B67B-3F86AD839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2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E03111-E1B8-3EC7-A95E-70D92EF9D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64" y="1363401"/>
            <a:ext cx="9099689" cy="432396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6FD87F-D480-4C33-ADCB-C0EF4D0B1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902" y="202119"/>
            <a:ext cx="4793171" cy="332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58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2E1E4-370A-2E3E-2FA5-77DCBF7E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55" y="1266094"/>
            <a:ext cx="7148593" cy="52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0" y="4622241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87920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36175-B0D1-AAFD-0613-674EE625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01" y="806379"/>
            <a:ext cx="3353369" cy="2238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DAE66-16B4-4A47-1CAE-8380937B9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96" y="3813349"/>
            <a:ext cx="3532228" cy="2338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BE1A6-91EE-7D0F-943C-0B03A0F1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970" y="766186"/>
            <a:ext cx="3509546" cy="2318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6EC069-CE63-AFF4-8AA8-B26724BA2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170" y="3813348"/>
            <a:ext cx="3519705" cy="23380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8D2DC9-15E2-0450-079A-0A8442E1C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230" y="852755"/>
            <a:ext cx="3398770" cy="22320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57F76C-73F1-A0C7-2FAC-4A9B4C667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220" y="3792561"/>
            <a:ext cx="3536368" cy="23186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0C4134-9C8C-D32D-B315-707F955303D9}"/>
              </a:ext>
            </a:extLst>
          </p:cNvPr>
          <p:cNvSpPr txBox="1"/>
          <p:nvPr/>
        </p:nvSpPr>
        <p:spPr>
          <a:xfrm>
            <a:off x="42651" y="6119499"/>
            <a:ext cx="17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Undersmoothing lambda scaler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67DE4-FC39-83C8-4A54-074EE23BF0B0}"/>
              </a:ext>
            </a:extLst>
          </p:cNvPr>
          <p:cNvSpPr txBox="1"/>
          <p:nvPr/>
        </p:nvSpPr>
        <p:spPr>
          <a:xfrm>
            <a:off x="2754763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0.23357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0C538B-1088-D28C-7A4C-643607422EE6}"/>
              </a:ext>
            </a:extLst>
          </p:cNvPr>
          <p:cNvSpPr txBox="1"/>
          <p:nvPr/>
        </p:nvSpPr>
        <p:spPr>
          <a:xfrm>
            <a:off x="6232490" y="6280219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0.16237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1F180-00D9-FC61-A97B-D0A762D67D8C}"/>
              </a:ext>
            </a:extLst>
          </p:cNvPr>
          <p:cNvSpPr txBox="1"/>
          <p:nvPr/>
        </p:nvSpPr>
        <p:spPr>
          <a:xfrm>
            <a:off x="9846437" y="6259281"/>
            <a:ext cx="1163933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0.16237</a:t>
            </a:r>
          </a:p>
        </p:txBody>
      </p:sp>
    </p:spTree>
    <p:extLst>
      <p:ext uri="{BB962C8B-B14F-4D97-AF65-F5344CB8AC3E}">
        <p14:creationId xmlns:p14="http://schemas.microsoft.com/office/powerpoint/2010/main" val="4271906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2" y="46724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200, z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C8A75-D541-632D-05FE-CF780160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36" y="974690"/>
            <a:ext cx="5454974" cy="5883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E1F6E-73F4-516F-A447-0F530AF1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152" y="4136177"/>
            <a:ext cx="5454974" cy="111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EBD68D-6F8F-E7B3-A212-4B6736372F13}"/>
              </a:ext>
            </a:extLst>
          </p:cNvPr>
          <p:cNvSpPr txBox="1"/>
          <p:nvPr/>
        </p:nvSpPr>
        <p:spPr>
          <a:xfrm>
            <a:off x="6646707" y="3731679"/>
            <a:ext cx="482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size no big enough for undersmoothing</a:t>
            </a:r>
          </a:p>
        </p:txBody>
      </p:sp>
    </p:spTree>
    <p:extLst>
      <p:ext uri="{BB962C8B-B14F-4D97-AF65-F5344CB8AC3E}">
        <p14:creationId xmlns:p14="http://schemas.microsoft.com/office/powerpoint/2010/main" val="2889101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2" y="46724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500, z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7C9A9-ED04-24E7-6350-95811BC6D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96" y="866396"/>
            <a:ext cx="5466025" cy="5991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F7C32-44CC-7723-880D-A9F8DB88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46" y="784890"/>
            <a:ext cx="5231355" cy="6073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A7A0C-9BFC-E04C-BC35-CF8E7F4AA55E}"/>
              </a:ext>
            </a:extLst>
          </p:cNvPr>
          <p:cNvSpPr txBox="1"/>
          <p:nvPr/>
        </p:nvSpPr>
        <p:spPr>
          <a:xfrm>
            <a:off x="9962940" y="48400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0.16237</a:t>
            </a:r>
          </a:p>
        </p:txBody>
      </p:sp>
    </p:spTree>
    <p:extLst>
      <p:ext uri="{BB962C8B-B14F-4D97-AF65-F5344CB8AC3E}">
        <p14:creationId xmlns:p14="http://schemas.microsoft.com/office/powerpoint/2010/main" val="3824327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1" y="467249"/>
            <a:ext cx="155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1000, z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A7A0C-9BFC-E04C-BC35-CF8E7F4AA55E}"/>
              </a:ext>
            </a:extLst>
          </p:cNvPr>
          <p:cNvSpPr txBox="1"/>
          <p:nvPr/>
        </p:nvSpPr>
        <p:spPr>
          <a:xfrm>
            <a:off x="9962940" y="48400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0.16237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A2E6A-A78E-A9A2-D543-B0CE2713C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5" y="974529"/>
            <a:ext cx="5005642" cy="58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8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2" y="46724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200, z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E1F6E-73F4-516F-A447-0F530AF1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52" y="4136177"/>
            <a:ext cx="5454974" cy="111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EBD68D-6F8F-E7B3-A212-4B6736372F13}"/>
              </a:ext>
            </a:extLst>
          </p:cNvPr>
          <p:cNvSpPr txBox="1"/>
          <p:nvPr/>
        </p:nvSpPr>
        <p:spPr>
          <a:xfrm>
            <a:off x="6646707" y="3731679"/>
            <a:ext cx="482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size no big enough for undersmoothing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F2E34-0B88-8D2E-DAB9-90BB960AE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07" y="999811"/>
            <a:ext cx="5072493" cy="58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78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2" y="46724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500, z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FEB21-493D-AD01-3468-8CF2740C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2" y="918849"/>
            <a:ext cx="5119536" cy="5939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E7072-13A7-44E1-57CD-73D5FC85E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6339"/>
            <a:ext cx="5209793" cy="601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6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7D2-5275-CB23-E3A3-5B22A2A6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Generate data with given sample size n with the given DGD</a:t>
            </a:r>
          </a:p>
          <a:p>
            <a:r>
              <a:rPr lang="en-US" sz="2000" dirty="0"/>
              <a:t>Fitting the Y ~ X directly with </a:t>
            </a:r>
            <a:r>
              <a:rPr lang="en-US" sz="2000" dirty="0" err="1"/>
              <a:t>undersmoothed</a:t>
            </a:r>
            <a:r>
              <a:rPr lang="en-US" sz="2000" dirty="0"/>
              <a:t> HAL using the sample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endParaRPr lang="en-US" sz="2000" dirty="0"/>
          </a:p>
          <a:p>
            <a:pPr lvl="1"/>
            <a:r>
              <a:rPr lang="en-US" sz="2000" dirty="0" err="1"/>
              <a:t>max_degree</a:t>
            </a:r>
            <a:r>
              <a:rPr lang="en-US" sz="2000" dirty="0"/>
              <a:t> = 3</a:t>
            </a:r>
          </a:p>
          <a:p>
            <a:pPr lvl="1"/>
            <a:r>
              <a:rPr lang="en-US" sz="2000" dirty="0" err="1"/>
              <a:t>smoothness_orders</a:t>
            </a:r>
            <a:r>
              <a:rPr lang="en-US" sz="2000" dirty="0"/>
              <a:t> = 1</a:t>
            </a:r>
          </a:p>
          <a:p>
            <a:pPr lvl="1"/>
            <a:r>
              <a:rPr lang="en-US" sz="2000" dirty="0"/>
              <a:t>base_num_knots_0 = 20</a:t>
            </a:r>
          </a:p>
          <a:p>
            <a:pPr lvl="1"/>
            <a:r>
              <a:rPr lang="en-US" sz="2000" dirty="0"/>
              <a:t>base_num_knots_1 = 20</a:t>
            </a:r>
          </a:p>
          <a:p>
            <a:r>
              <a:rPr lang="en-US" sz="2000" dirty="0"/>
              <a:t>Estimating the targeted parameter by calculating the simple substitution estimator</a:t>
            </a:r>
          </a:p>
          <a:p>
            <a:pPr lvl="1"/>
            <a:r>
              <a:rPr lang="en-US" sz="2000" dirty="0"/>
              <a:t>Predicting                       given a and z</a:t>
            </a:r>
          </a:p>
          <a:p>
            <a:pPr lvl="2"/>
            <a:r>
              <a:rPr lang="en-US" dirty="0"/>
              <a:t>using the fitted </a:t>
            </a:r>
            <a:r>
              <a:rPr lang="en-US" dirty="0" err="1"/>
              <a:t>undersmoothed</a:t>
            </a:r>
            <a:r>
              <a:rPr lang="en-US" dirty="0"/>
              <a:t> HAL for all combinations of a and z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6B87F-0C17-5D6D-CB7B-9DABAE2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 - simulations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9637429E-67C8-89CD-6446-6DF169AA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27" y="5530919"/>
            <a:ext cx="8829767" cy="71022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194804D-D15A-F6E0-26AD-3F025B56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t="15522" r="84194" b="32263"/>
          <a:stretch/>
        </p:blipFill>
        <p:spPr>
          <a:xfrm>
            <a:off x="2863916" y="4391335"/>
            <a:ext cx="850327" cy="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1" y="467249"/>
            <a:ext cx="158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1000, z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C28A9-AD7B-67A5-9305-9AA52FF3B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33" y="1079784"/>
            <a:ext cx="5209867" cy="57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447C-9D2B-ED14-D4FE-EC522766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38" y="786339"/>
            <a:ext cx="4445584" cy="5692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2CE23-403E-6D36-80CC-008B6415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152" y="4136177"/>
            <a:ext cx="5454974" cy="1111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C39F40-2FE2-3739-B50C-EB46FC58E28B}"/>
              </a:ext>
            </a:extLst>
          </p:cNvPr>
          <p:cNvSpPr txBox="1"/>
          <p:nvPr/>
        </p:nvSpPr>
        <p:spPr>
          <a:xfrm>
            <a:off x="6646707" y="3731679"/>
            <a:ext cx="482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size no big enough for undersmoothing</a:t>
            </a:r>
          </a:p>
        </p:txBody>
      </p:sp>
    </p:spTree>
    <p:extLst>
      <p:ext uri="{BB962C8B-B14F-4D97-AF65-F5344CB8AC3E}">
        <p14:creationId xmlns:p14="http://schemas.microsoft.com/office/powerpoint/2010/main" val="742060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702C8-8416-BCC6-D590-50605D60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60" y="865607"/>
            <a:ext cx="4573584" cy="5925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D4547-050B-3C71-C7BF-61D7A1203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183" y="865606"/>
            <a:ext cx="4566411" cy="5992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2959A-DA4C-8825-203E-B995F79B21FF}"/>
              </a:ext>
            </a:extLst>
          </p:cNvPr>
          <p:cNvSpPr txBox="1"/>
          <p:nvPr/>
        </p:nvSpPr>
        <p:spPr>
          <a:xfrm>
            <a:off x="9962940" y="48400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0.16237</a:t>
            </a:r>
          </a:p>
        </p:txBody>
      </p:sp>
    </p:spTree>
    <p:extLst>
      <p:ext uri="{BB962C8B-B14F-4D97-AF65-F5344CB8AC3E}">
        <p14:creationId xmlns:p14="http://schemas.microsoft.com/office/powerpoint/2010/main" val="958851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2959A-DA4C-8825-203E-B995F79B21FF}"/>
              </a:ext>
            </a:extLst>
          </p:cNvPr>
          <p:cNvSpPr txBox="1"/>
          <p:nvPr/>
        </p:nvSpPr>
        <p:spPr>
          <a:xfrm>
            <a:off x="9962940" y="48400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0.16237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E60F3-F8BC-B5B5-4698-0C5A0CA4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7" y="786339"/>
            <a:ext cx="4576537" cy="60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40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179196" y="37927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5AD6-4026-4018-AD7F-9C05CCE7EB8F}"/>
              </a:ext>
            </a:extLst>
          </p:cNvPr>
          <p:cNvSpPr txBox="1"/>
          <p:nvPr/>
        </p:nvSpPr>
        <p:spPr>
          <a:xfrm>
            <a:off x="179195" y="66433"/>
            <a:ext cx="20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2959A-DA4C-8825-203E-B995F79B21FF}"/>
              </a:ext>
            </a:extLst>
          </p:cNvPr>
          <p:cNvSpPr txBox="1"/>
          <p:nvPr/>
        </p:nvSpPr>
        <p:spPr>
          <a:xfrm>
            <a:off x="9962940" y="48400"/>
            <a:ext cx="26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Avg_scaler</a:t>
            </a:r>
            <a:r>
              <a:rPr lang="en-US" dirty="0"/>
              <a:t> = 0.16237</a:t>
            </a:r>
          </a:p>
        </p:txBody>
      </p:sp>
    </p:spTree>
    <p:extLst>
      <p:ext uri="{BB962C8B-B14F-4D97-AF65-F5344CB8AC3E}">
        <p14:creationId xmlns:p14="http://schemas.microsoft.com/office/powerpoint/2010/main" val="254135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29B-C4E2-34E2-7563-C6AC5916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A36E-6C04-CC64-0072-E1FD352E6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0830B-D590-AC39-BDF3-3A311E6A5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080" y="1356843"/>
            <a:ext cx="9689840" cy="513603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C2352-7311-A61B-7C48-3D81993F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79" y="860109"/>
            <a:ext cx="4507417" cy="32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F4413-7106-A80A-2ED1-AB15CF01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45" y="1381669"/>
            <a:ext cx="7157054" cy="51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8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D3DCAF-DB6E-0A9B-A2A1-EC8A6EA2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93" y="927490"/>
            <a:ext cx="3274191" cy="218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E10B0-D115-D54A-9995-D96966D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56" y="3864603"/>
            <a:ext cx="3555528" cy="2369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8229A6-1C9C-A279-5A12-329774862B4E}"/>
              </a:ext>
            </a:extLst>
          </p:cNvPr>
          <p:cNvSpPr txBox="1"/>
          <p:nvPr/>
        </p:nvSpPr>
        <p:spPr>
          <a:xfrm>
            <a:off x="0" y="1497204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D974-4813-51B6-9C40-8BB4C0D880D7}"/>
              </a:ext>
            </a:extLst>
          </p:cNvPr>
          <p:cNvSpPr txBox="1"/>
          <p:nvPr/>
        </p:nvSpPr>
        <p:spPr>
          <a:xfrm>
            <a:off x="0" y="4622241"/>
            <a:ext cx="176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</a:p>
          <a:p>
            <a:r>
              <a:rPr lang="en-US" dirty="0" err="1"/>
              <a:t>undersmoothed</a:t>
            </a:r>
            <a:r>
              <a:rPr lang="en-US" dirty="0"/>
              <a:t> </a:t>
            </a:r>
          </a:p>
          <a:p>
            <a:r>
              <a:rPr lang="en-US" dirty="0"/>
              <a:t>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2873829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6096000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879205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A73D52-2AD0-21B1-25EF-775B0607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84" y="870518"/>
            <a:ext cx="3359673" cy="22391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5D6A51-3AF0-25D0-303B-66592B2AA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439" y="805250"/>
            <a:ext cx="3555528" cy="2369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2DA53B-F00E-E68E-86EF-FCD5051D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88" y="3864602"/>
            <a:ext cx="3555525" cy="23696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7B7B71-C346-48F6-24DF-D2D68E5D9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613" y="3813591"/>
            <a:ext cx="3632063" cy="24207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F9EA43-1F94-037E-D08A-4809E2AA7776}"/>
              </a:ext>
            </a:extLst>
          </p:cNvPr>
          <p:cNvSpPr txBox="1"/>
          <p:nvPr/>
        </p:nvSpPr>
        <p:spPr>
          <a:xfrm>
            <a:off x="160774" y="211015"/>
            <a:ext cx="121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</a:t>
            </a:r>
          </a:p>
        </p:txBody>
      </p:sp>
    </p:spTree>
    <p:extLst>
      <p:ext uri="{BB962C8B-B14F-4D97-AF65-F5344CB8AC3E}">
        <p14:creationId xmlns:p14="http://schemas.microsoft.com/office/powerpoint/2010/main" val="120034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981D6-7D82-D07E-E496-65672AC9B4DA}"/>
              </a:ext>
            </a:extLst>
          </p:cNvPr>
          <p:cNvSpPr txBox="1"/>
          <p:nvPr/>
        </p:nvSpPr>
        <p:spPr>
          <a:xfrm>
            <a:off x="205992" y="46724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200, z =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83ACF-833A-F76A-CC7B-D32FF49BA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/>
          <a:stretch/>
        </p:blipFill>
        <p:spPr>
          <a:xfrm>
            <a:off x="515815" y="947183"/>
            <a:ext cx="5435544" cy="580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B0977-7C62-3839-466F-08585AB82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6"/>
          <a:stretch/>
        </p:blipFill>
        <p:spPr>
          <a:xfrm>
            <a:off x="6096000" y="874207"/>
            <a:ext cx="5694690" cy="5983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858FE8-D4BB-A2DE-3CDC-5AD590C77B3B}"/>
              </a:ext>
            </a:extLst>
          </p:cNvPr>
          <p:cNvSpPr txBox="1"/>
          <p:nvPr/>
        </p:nvSpPr>
        <p:spPr>
          <a:xfrm>
            <a:off x="2909142" y="421825"/>
            <a:ext cx="9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CV-HAL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1D193-979E-6297-B38D-6B1574CB9699}"/>
              </a:ext>
            </a:extLst>
          </p:cNvPr>
          <p:cNvSpPr txBox="1"/>
          <p:nvPr/>
        </p:nvSpPr>
        <p:spPr>
          <a:xfrm>
            <a:off x="7108931" y="417007"/>
            <a:ext cx="418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</a:t>
            </a:r>
            <a:r>
              <a:rPr lang="en-US" dirty="0" err="1"/>
              <a:t>undersmoothed</a:t>
            </a:r>
            <a:r>
              <a:rPr lang="en-US" dirty="0"/>
              <a:t> HAL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86AB0-2BC6-9F06-A1ED-B1E5B121B548}"/>
              </a:ext>
            </a:extLst>
          </p:cNvPr>
          <p:cNvSpPr txBox="1"/>
          <p:nvPr/>
        </p:nvSpPr>
        <p:spPr>
          <a:xfrm>
            <a:off x="205992" y="145228"/>
            <a:ext cx="169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Samples</a:t>
            </a:r>
          </a:p>
        </p:txBody>
      </p:sp>
    </p:spTree>
    <p:extLst>
      <p:ext uri="{BB962C8B-B14F-4D97-AF65-F5344CB8AC3E}">
        <p14:creationId xmlns:p14="http://schemas.microsoft.com/office/powerpoint/2010/main" val="3339377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5429</TotalTime>
  <Words>680</Words>
  <Application>Microsoft Macintosh PowerPoint</Application>
  <PresentationFormat>Widescreen</PresentationFormat>
  <Paragraphs>186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Undersmoothed HAL-based plugin estimator for direct/indirect effects</vt:lpstr>
      <vt:lpstr>Undersmoothing </vt:lpstr>
      <vt:lpstr>Controlled direct effects</vt:lpstr>
      <vt:lpstr>Controlled direct effects - simulations</vt:lpstr>
      <vt:lpstr>PowerPoint Presentation</vt:lpstr>
      <vt:lpstr>Simulation #1</vt:lpstr>
      <vt:lpstr>Simulation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#2</vt:lpstr>
      <vt:lpstr>Simulation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#3</vt:lpstr>
      <vt:lpstr>Simulation #3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Undersmoothed HAL-based plugin estimator for direct/indirect effects</dc:title>
  <dc:creator>Seraphina Shi</dc:creator>
  <cp:lastModifiedBy>Seraphina Shi</cp:lastModifiedBy>
  <cp:revision>23</cp:revision>
  <dcterms:created xsi:type="dcterms:W3CDTF">2022-10-14T23:00:20Z</dcterms:created>
  <dcterms:modified xsi:type="dcterms:W3CDTF">2023-04-06T18:16:00Z</dcterms:modified>
</cp:coreProperties>
</file>